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67" r:id="rId4"/>
    <p:sldId id="263" r:id="rId5"/>
    <p:sldId id="264" r:id="rId6"/>
    <p:sldId id="265" r:id="rId7"/>
    <p:sldId id="266" r:id="rId8"/>
    <p:sldId id="268" r:id="rId9"/>
    <p:sldId id="270" r:id="rId10"/>
    <p:sldId id="269" r:id="rId11"/>
    <p:sldId id="271" r:id="rId12"/>
    <p:sldId id="272" r:id="rId13"/>
    <p:sldId id="273" r:id="rId14"/>
    <p:sldId id="274" r:id="rId15"/>
    <p:sldId id="275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09"/>
    <p:restoredTop sz="94624"/>
  </p:normalViewPr>
  <p:slideViewPr>
    <p:cSldViewPr snapToGrid="0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F2EC1-C32A-2041-8897-3E311BD19156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CEFCC-B7A2-5040-9B21-1403440C5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82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0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9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9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8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ython.dronekit.io/guide/index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rdupilot.github.io/MAVProxy" TargetMode="External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rdupilot.github.io/MAVProxy/html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ython.dronekit.io/" TargetMode="Externa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3drobotic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 dirty="0">
                <a:solidFill>
                  <a:srgbClr val="0070C0"/>
                </a:solidFill>
              </a:rPr>
              <a:t/>
            </a:r>
            <a:br>
              <a:rPr lang="en-US" sz="5000" dirty="0">
                <a:solidFill>
                  <a:srgbClr val="0070C0"/>
                </a:solidFill>
              </a:rPr>
            </a:br>
            <a:r>
              <a:rPr lang="en-US" dirty="0"/>
              <a:t>D</a:t>
            </a:r>
            <a:r>
              <a:rPr lang="en-US" dirty="0" smtClean="0"/>
              <a:t>1 </a:t>
            </a:r>
            <a:r>
              <a:rPr lang="en-US" dirty="0"/>
              <a:t>– </a:t>
            </a:r>
            <a:r>
              <a:rPr lang="en-US" dirty="0" smtClean="0"/>
              <a:t>Hello World </a:t>
            </a:r>
            <a:r>
              <a:rPr lang="mr-IN" dirty="0" smtClean="0"/>
              <a:t>–</a:t>
            </a:r>
            <a:r>
              <a:rPr lang="en-US" dirty="0" smtClean="0"/>
              <a:t> Motor Control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5527" b="43728"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in Python-</a:t>
            </a:r>
            <a:r>
              <a:rPr lang="en-US" dirty="0" err="1" smtClean="0">
                <a:solidFill>
                  <a:srgbClr val="0070C0"/>
                </a:solidFill>
              </a:rPr>
              <a:t>DroneKit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from </a:t>
            </a:r>
            <a:r>
              <a:rPr lang="en-US" dirty="0" err="1">
                <a:solidFill>
                  <a:schemeClr val="accent2"/>
                </a:solidFill>
              </a:rPr>
              <a:t>dronekit</a:t>
            </a:r>
            <a:r>
              <a:rPr lang="en-US" dirty="0">
                <a:solidFill>
                  <a:schemeClr val="accent2"/>
                </a:solidFill>
              </a:rPr>
              <a:t> import connect, </a:t>
            </a:r>
            <a:r>
              <a:rPr lang="en-US" dirty="0" err="1">
                <a:solidFill>
                  <a:schemeClr val="accent2"/>
                </a:solidFill>
              </a:rPr>
              <a:t>VehicleMode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 err="1" smtClean="0">
                <a:solidFill>
                  <a:schemeClr val="accent2"/>
                </a:solidFill>
              </a:rPr>
              <a:t>LocationGlobalRelative</a:t>
            </a:r>
            <a:r>
              <a:rPr lang="en-US" dirty="0">
                <a:solidFill>
                  <a:schemeClr val="accent2"/>
                </a:solidFill>
              </a:rPr>
              <a:t/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import time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/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vehicle </a:t>
            </a:r>
            <a:r>
              <a:rPr lang="en-US" dirty="0">
                <a:solidFill>
                  <a:schemeClr val="accent2"/>
                </a:solidFill>
              </a:rPr>
              <a:t>= connect('tcp:127.0.0.1:5760', </a:t>
            </a:r>
            <a:r>
              <a:rPr lang="en-US" dirty="0" err="1">
                <a:solidFill>
                  <a:schemeClr val="accent2"/>
                </a:solidFill>
              </a:rPr>
              <a:t>wait_ready</a:t>
            </a:r>
            <a:r>
              <a:rPr lang="en-US" dirty="0">
                <a:solidFill>
                  <a:schemeClr val="accent2"/>
                </a:solidFill>
              </a:rPr>
              <a:t>=True)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print </a:t>
            </a:r>
            <a:r>
              <a:rPr lang="en-US" dirty="0">
                <a:solidFill>
                  <a:schemeClr val="accent2"/>
                </a:solidFill>
              </a:rPr>
              <a:t>"Arming motors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smtClean="0">
                <a:solidFill>
                  <a:schemeClr val="accent2"/>
                </a:solidFill>
              </a:rPr>
              <a:t>"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vehicle.mode</a:t>
            </a:r>
            <a:r>
              <a:rPr lang="en-US" dirty="0" smtClean="0">
                <a:solidFill>
                  <a:schemeClr val="accent2"/>
                </a:solidFill>
              </a:rPr>
              <a:t>    </a:t>
            </a:r>
            <a:r>
              <a:rPr lang="en-US" dirty="0">
                <a:solidFill>
                  <a:schemeClr val="accent2"/>
                </a:solidFill>
              </a:rPr>
              <a:t>= </a:t>
            </a:r>
            <a:r>
              <a:rPr lang="en-US" dirty="0" err="1">
                <a:solidFill>
                  <a:schemeClr val="accent2"/>
                </a:solidFill>
              </a:rPr>
              <a:t>VehicleMode</a:t>
            </a:r>
            <a:r>
              <a:rPr lang="en-US" dirty="0">
                <a:solidFill>
                  <a:schemeClr val="accent2"/>
                </a:solidFill>
              </a:rPr>
              <a:t>("GUIDED</a:t>
            </a:r>
            <a:r>
              <a:rPr lang="en-US" dirty="0" smtClean="0">
                <a:solidFill>
                  <a:schemeClr val="accent2"/>
                </a:solidFill>
              </a:rPr>
              <a:t>")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vehicle.armed</a:t>
            </a:r>
            <a:r>
              <a:rPr lang="en-US" dirty="0" smtClean="0">
                <a:solidFill>
                  <a:schemeClr val="accent2"/>
                </a:solidFill>
              </a:rPr>
              <a:t>   </a:t>
            </a:r>
            <a:r>
              <a:rPr lang="en-US" dirty="0">
                <a:solidFill>
                  <a:schemeClr val="accent2"/>
                </a:solidFill>
              </a:rPr>
              <a:t>= </a:t>
            </a:r>
            <a:r>
              <a:rPr lang="en-US" dirty="0" smtClean="0">
                <a:solidFill>
                  <a:schemeClr val="accent2"/>
                </a:solidFill>
              </a:rPr>
              <a:t>True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while </a:t>
            </a:r>
            <a:r>
              <a:rPr lang="en-US" dirty="0">
                <a:solidFill>
                  <a:schemeClr val="accent2"/>
                </a:solidFill>
              </a:rPr>
              <a:t>not </a:t>
            </a:r>
            <a:r>
              <a:rPr lang="en-US" dirty="0" err="1">
                <a:solidFill>
                  <a:schemeClr val="accent2"/>
                </a:solidFill>
              </a:rPr>
              <a:t>vehicle.armed</a:t>
            </a:r>
            <a:r>
              <a:rPr lang="en-US" dirty="0" smtClean="0">
                <a:solidFill>
                  <a:schemeClr val="accent2"/>
                </a:solidFill>
              </a:rPr>
              <a:t>: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	print </a:t>
            </a:r>
            <a:r>
              <a:rPr lang="en-US" dirty="0">
                <a:solidFill>
                  <a:schemeClr val="accent2"/>
                </a:solidFill>
              </a:rPr>
              <a:t>"  Waiting for arming to be </a:t>
            </a:r>
            <a:r>
              <a:rPr lang="en-US" dirty="0" smtClean="0">
                <a:solidFill>
                  <a:schemeClr val="accent2"/>
                </a:solidFill>
              </a:rPr>
              <a:t>finished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smtClean="0">
                <a:solidFill>
                  <a:schemeClr val="accent2"/>
                </a:solidFill>
              </a:rPr>
              <a:t>"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	</a:t>
            </a:r>
            <a:r>
              <a:rPr lang="mr-IN" dirty="0" err="1" smtClean="0">
                <a:solidFill>
                  <a:schemeClr val="accent2"/>
                </a:solidFill>
              </a:rPr>
              <a:t>time.sleep</a:t>
            </a:r>
            <a:r>
              <a:rPr lang="mr-IN" dirty="0" smtClean="0">
                <a:solidFill>
                  <a:schemeClr val="accent2"/>
                </a:solidFill>
              </a:rPr>
              <a:t>(1)</a:t>
            </a:r>
            <a:endParaRPr lang="en-US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print </a:t>
            </a:r>
            <a:r>
              <a:rPr lang="en-US" dirty="0">
                <a:solidFill>
                  <a:schemeClr val="accent2"/>
                </a:solidFill>
              </a:rPr>
              <a:t>"Keeping motors armed for </a:t>
            </a:r>
            <a:r>
              <a:rPr lang="en-US" dirty="0" smtClean="0">
                <a:solidFill>
                  <a:schemeClr val="accent2"/>
                </a:solidFill>
              </a:rPr>
              <a:t>5s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smtClean="0">
                <a:solidFill>
                  <a:schemeClr val="accent2"/>
                </a:solidFill>
              </a:rPr>
              <a:t>"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time.sleep</a:t>
            </a:r>
            <a:r>
              <a:rPr lang="en-US" dirty="0" smtClean="0">
                <a:solidFill>
                  <a:schemeClr val="accent2"/>
                </a:solidFill>
              </a:rPr>
              <a:t>(5)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print 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 smtClean="0">
                <a:solidFill>
                  <a:schemeClr val="accent2"/>
                </a:solidFill>
              </a:rPr>
              <a:t>Disarming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smtClean="0">
                <a:solidFill>
                  <a:schemeClr val="accent2"/>
                </a:solidFill>
              </a:rPr>
              <a:t>"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vehicle.armed</a:t>
            </a:r>
            <a:r>
              <a:rPr lang="en-US" dirty="0" smtClean="0">
                <a:solidFill>
                  <a:schemeClr val="accent2"/>
                </a:solidFill>
              </a:rPr>
              <a:t>   </a:t>
            </a:r>
            <a:r>
              <a:rPr lang="en-US" dirty="0">
                <a:solidFill>
                  <a:schemeClr val="accent2"/>
                </a:solidFill>
              </a:rPr>
              <a:t>= False</a:t>
            </a:r>
          </a:p>
        </p:txBody>
      </p:sp>
    </p:spTree>
    <p:extLst>
      <p:ext uri="{BB962C8B-B14F-4D97-AF65-F5344CB8AC3E}">
        <p14:creationId xmlns:p14="http://schemas.microsoft.com/office/powerpoint/2010/main" val="2114392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Summary of Python-</a:t>
            </a:r>
            <a:r>
              <a:rPr lang="en-US" dirty="0" err="1" smtClean="0">
                <a:solidFill>
                  <a:srgbClr val="0070C0"/>
                </a:solidFill>
              </a:rPr>
              <a:t>DroneKit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Summary:</a:t>
            </a:r>
          </a:p>
          <a:p>
            <a:pPr>
              <a:buFontTx/>
              <a:buChar char="-"/>
            </a:pPr>
            <a:r>
              <a:rPr lang="en-US" dirty="0" smtClean="0"/>
              <a:t>Using the regular Python-MAVLINK as base</a:t>
            </a:r>
            <a:endParaRPr lang="en-US" b="1" dirty="0" smtClean="0">
              <a:solidFill>
                <a:srgbClr val="0070C0"/>
              </a:solidFill>
            </a:endParaRPr>
          </a:p>
          <a:p>
            <a:pPr>
              <a:buFontTx/>
              <a:buChar char="-"/>
            </a:pPr>
            <a:r>
              <a:rPr lang="en-US" dirty="0" smtClean="0"/>
              <a:t>Same connection (</a:t>
            </a:r>
            <a:r>
              <a:rPr lang="en-US" dirty="0" err="1" smtClean="0"/>
              <a:t>tcp</a:t>
            </a:r>
            <a:r>
              <a:rPr lang="en-US" dirty="0" smtClean="0"/>
              <a:t> 5760) as all the other methods</a:t>
            </a:r>
          </a:p>
          <a:p>
            <a:pPr>
              <a:buFontTx/>
              <a:buChar char="-"/>
            </a:pPr>
            <a:r>
              <a:rPr lang="en-US" dirty="0"/>
              <a:t>Developer </a:t>
            </a:r>
            <a:r>
              <a:rPr lang="en-US" dirty="0" smtClean="0"/>
              <a:t>friendly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/>
              <a:t>well documented:</a:t>
            </a:r>
            <a:br>
              <a:rPr lang="en-US" dirty="0"/>
            </a:b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python.dronekit.io/guide/index.html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3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Python-</a:t>
            </a:r>
            <a:r>
              <a:rPr lang="en-US" dirty="0" err="1" smtClean="0">
                <a:solidFill>
                  <a:srgbClr val="0070C0"/>
                </a:solidFill>
              </a:rPr>
              <a:t>MAVProxy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0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MAVProxy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On top of being a developer friendly layer on top of MAVLINK, </a:t>
            </a:r>
            <a:r>
              <a:rPr lang="en-US" dirty="0" err="1" smtClean="0"/>
              <a:t>MAVProxy</a:t>
            </a:r>
            <a:r>
              <a:rPr lang="en-US" dirty="0" smtClean="0"/>
              <a:t> was designed to bridge the gap between programming-only libraries like </a:t>
            </a:r>
            <a:r>
              <a:rPr lang="en-US" dirty="0" err="1" smtClean="0"/>
              <a:t>DroneKit</a:t>
            </a:r>
            <a:r>
              <a:rPr lang="en-US" dirty="0" smtClean="0"/>
              <a:t> and graphical-only tools like </a:t>
            </a:r>
            <a:r>
              <a:rPr lang="en-US" dirty="0" err="1" smtClean="0"/>
              <a:t>QGroundControl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Check: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ardupilot.github.io/MAVProxy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Some people use it on a remote</a:t>
            </a:r>
            <a:br>
              <a:rPr lang="en-US" dirty="0" smtClean="0"/>
            </a:br>
            <a:r>
              <a:rPr lang="en-US" dirty="0" smtClean="0"/>
              <a:t>computer to control the drone,</a:t>
            </a:r>
            <a:br>
              <a:rPr lang="en-US" dirty="0" smtClean="0"/>
            </a:br>
            <a:r>
              <a:rPr lang="en-US" dirty="0" smtClean="0"/>
              <a:t>but you an use on the drone itself</a:t>
            </a:r>
            <a:br>
              <a:rPr lang="en-US" dirty="0" smtClean="0"/>
            </a:br>
            <a:r>
              <a:rPr lang="en-US" dirty="0" smtClean="0"/>
              <a:t>for autonomous drone development.</a:t>
            </a:r>
          </a:p>
          <a:p>
            <a:pPr marL="0" indent="0">
              <a:buNone/>
            </a:pPr>
            <a:r>
              <a:rPr lang="en-US" dirty="0" smtClean="0"/>
              <a:t>To install on Intel Aero: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p</a:t>
            </a:r>
            <a:r>
              <a:rPr lang="en-US" dirty="0" smtClean="0">
                <a:solidFill>
                  <a:schemeClr val="accent2"/>
                </a:solidFill>
              </a:rPr>
              <a:t>ip install </a:t>
            </a:r>
            <a:r>
              <a:rPr lang="en-US" dirty="0" err="1" smtClean="0">
                <a:solidFill>
                  <a:schemeClr val="accent2"/>
                </a:solidFill>
              </a:rPr>
              <a:t>MAVProxy</a:t>
            </a:r>
            <a:endParaRPr lang="en-US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365" y="3614789"/>
            <a:ext cx="5400547" cy="303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074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in Python-</a:t>
            </a:r>
            <a:r>
              <a:rPr lang="en-US" dirty="0" err="1" smtClean="0">
                <a:solidFill>
                  <a:srgbClr val="0070C0"/>
                </a:solidFill>
              </a:rPr>
              <a:t>MAVProxy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We’re launching the console on Intel Aero:</a:t>
            </a:r>
          </a:p>
          <a:p>
            <a:pPr marL="0" indent="0">
              <a:buNone/>
            </a:pPr>
            <a:r>
              <a:rPr lang="mr-IN" dirty="0" err="1">
                <a:solidFill>
                  <a:schemeClr val="accent2"/>
                </a:solidFill>
              </a:rPr>
              <a:t>mavproxy.py</a:t>
            </a:r>
            <a:r>
              <a:rPr lang="mr-IN" dirty="0">
                <a:solidFill>
                  <a:schemeClr val="accent2"/>
                </a:solidFill>
              </a:rPr>
              <a:t> --</a:t>
            </a:r>
            <a:r>
              <a:rPr lang="mr-IN" dirty="0" err="1" smtClean="0">
                <a:solidFill>
                  <a:schemeClr val="accent2"/>
                </a:solidFill>
              </a:rPr>
              <a:t>master</a:t>
            </a:r>
            <a:r>
              <a:rPr lang="mr-IN" dirty="0" smtClean="0">
                <a:solidFill>
                  <a:schemeClr val="accent2"/>
                </a:solidFill>
              </a:rPr>
              <a:t>=tcp:127.0.0.1:5760</a:t>
            </a:r>
            <a:r>
              <a:rPr lang="en-US" dirty="0" smtClean="0">
                <a:solidFill>
                  <a:schemeClr val="accent2"/>
                </a:solidFill>
              </a:rPr>
              <a:t> --quadcopter</a:t>
            </a:r>
            <a:br>
              <a:rPr lang="en-US" dirty="0" smtClean="0">
                <a:solidFill>
                  <a:schemeClr val="accent2"/>
                </a:solidFill>
              </a:rPr>
            </a:br>
            <a:endParaRPr lang="en-US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dirty="0" smtClean="0"/>
              <a:t>And typing a few commands: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arm throttle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disarm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bat</a:t>
            </a:r>
            <a:br>
              <a:rPr lang="en-US" dirty="0" smtClean="0">
                <a:solidFill>
                  <a:schemeClr val="accent2"/>
                </a:solidFill>
              </a:rPr>
            </a:b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797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Summary of Python-</a:t>
            </a:r>
            <a:r>
              <a:rPr lang="en-US" dirty="0" err="1" smtClean="0">
                <a:solidFill>
                  <a:srgbClr val="0070C0"/>
                </a:solidFill>
              </a:rPr>
              <a:t>MAVProxy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Summary:</a:t>
            </a:r>
          </a:p>
          <a:p>
            <a:pPr>
              <a:buFontTx/>
              <a:buChar char="-"/>
            </a:pPr>
            <a:r>
              <a:rPr lang="en-US" dirty="0" smtClean="0"/>
              <a:t>You can use it </a:t>
            </a:r>
            <a:r>
              <a:rPr lang="en-US" b="1" dirty="0" smtClean="0"/>
              <a:t>locally</a:t>
            </a:r>
            <a:r>
              <a:rPr lang="en-US" dirty="0" smtClean="0"/>
              <a:t> on Intel Aero as a shell</a:t>
            </a:r>
          </a:p>
          <a:p>
            <a:pPr>
              <a:buFontTx/>
              <a:buChar char="-"/>
            </a:pPr>
            <a:r>
              <a:rPr lang="en-US" dirty="0" smtClean="0"/>
              <a:t>You can use it </a:t>
            </a:r>
            <a:r>
              <a:rPr lang="en-US" b="1" dirty="0" smtClean="0"/>
              <a:t>remotely</a:t>
            </a:r>
            <a:r>
              <a:rPr lang="en-US" dirty="0" smtClean="0"/>
              <a:t> on your desktop for maps, joysticks and more</a:t>
            </a: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Using the regular Python-MAVLINK as base</a:t>
            </a:r>
            <a:endParaRPr lang="en-US" b="1" dirty="0" smtClean="0">
              <a:solidFill>
                <a:srgbClr val="0070C0"/>
              </a:solidFill>
            </a:endParaRPr>
          </a:p>
          <a:p>
            <a:pPr>
              <a:buFontTx/>
              <a:buChar char="-"/>
            </a:pPr>
            <a:r>
              <a:rPr lang="en-US" dirty="0" smtClean="0"/>
              <a:t>Same connection (</a:t>
            </a:r>
            <a:r>
              <a:rPr lang="en-US" dirty="0" err="1" smtClean="0"/>
              <a:t>tcp</a:t>
            </a:r>
            <a:r>
              <a:rPr lang="en-US" dirty="0" smtClean="0"/>
              <a:t> 5760) as all the other methods</a:t>
            </a:r>
          </a:p>
          <a:p>
            <a:pPr>
              <a:buFontTx/>
              <a:buChar char="-"/>
            </a:pPr>
            <a:r>
              <a:rPr lang="en-US" dirty="0"/>
              <a:t>Developer </a:t>
            </a:r>
            <a:r>
              <a:rPr lang="en-US" dirty="0" smtClean="0"/>
              <a:t>friendly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/>
              <a:t>well documented:</a:t>
            </a:r>
            <a:br>
              <a:rPr lang="en-US" dirty="0"/>
            </a:br>
            <a:r>
              <a:rPr lang="en-US" dirty="0">
                <a:hlinkClick r:id="rId2"/>
              </a:rPr>
              <a:t>http://ardupilot.github.io/MAVProxy/html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5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Paul.Guermonprez@intel.com</a:t>
            </a:r>
          </a:p>
        </p:txBody>
      </p:sp>
    </p:spTree>
    <p:extLst>
      <p:ext uri="{BB962C8B-B14F-4D97-AF65-F5344CB8AC3E}">
        <p14:creationId xmlns:p14="http://schemas.microsoft.com/office/powerpoint/2010/main" val="26226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Architecture Summary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To summarize the software architecture</a:t>
            </a:r>
            <a:br>
              <a:rPr lang="en-US" dirty="0" smtClean="0"/>
            </a:br>
            <a:r>
              <a:rPr lang="en-US" dirty="0" smtClean="0"/>
              <a:t>described in the module B4:</a:t>
            </a:r>
          </a:p>
          <a:p>
            <a:pPr>
              <a:buFontTx/>
              <a:buChar char="-"/>
            </a:pPr>
            <a:r>
              <a:rPr lang="en-US" dirty="0" smtClean="0"/>
              <a:t>Flight Controller and Compute Board</a:t>
            </a:r>
            <a:br>
              <a:rPr lang="en-US" dirty="0" smtClean="0"/>
            </a:br>
            <a:r>
              <a:rPr lang="en-US" dirty="0" smtClean="0"/>
              <a:t>are linked with a </a:t>
            </a:r>
            <a:r>
              <a:rPr lang="en-US" b="1" dirty="0" smtClean="0"/>
              <a:t>serial port</a:t>
            </a:r>
          </a:p>
          <a:p>
            <a:pPr>
              <a:buFontTx/>
              <a:buChar char="-"/>
            </a:pPr>
            <a:r>
              <a:rPr lang="en-US" dirty="0" smtClean="0"/>
              <a:t>The protocol is the standard </a:t>
            </a:r>
            <a:r>
              <a:rPr lang="en-US" b="1" dirty="0" smtClean="0"/>
              <a:t>MAVLINK</a:t>
            </a:r>
          </a:p>
          <a:p>
            <a:pPr>
              <a:buFontTx/>
              <a:buChar char="-"/>
            </a:pPr>
            <a:r>
              <a:rPr lang="en-US" dirty="0" smtClean="0"/>
              <a:t>A proxy is exposing this serial port as a network socket on </a:t>
            </a:r>
            <a:r>
              <a:rPr lang="en-US" b="1" dirty="0" smtClean="0"/>
              <a:t>port 5760</a:t>
            </a:r>
          </a:p>
          <a:p>
            <a:pPr>
              <a:buFontTx/>
              <a:buChar char="-"/>
            </a:pPr>
            <a:endParaRPr lang="en-US" b="1" dirty="0" smtClean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70C0"/>
                </a:solidFill>
              </a:rPr>
              <a:t>Connect your code to the socket 5760 with </a:t>
            </a:r>
            <a:r>
              <a:rPr lang="en-US" b="1" dirty="0" err="1" smtClean="0">
                <a:solidFill>
                  <a:srgbClr val="0070C0"/>
                </a:solidFill>
              </a:rPr>
              <a:t>tcp</a:t>
            </a:r>
            <a:r>
              <a:rPr lang="en-US" b="1" dirty="0" smtClean="0">
                <a:solidFill>
                  <a:srgbClr val="0070C0"/>
                </a:solidFill>
              </a:rPr>
              <a:t/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rgbClr val="0070C0"/>
                </a:solidFill>
              </a:rPr>
              <a:t>using the MAVLINK protocol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40056" y="236610"/>
            <a:ext cx="4295274" cy="2308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err="1" smtClean="0"/>
              <a:t>Yocto</a:t>
            </a:r>
            <a:r>
              <a:rPr lang="en-US" dirty="0" smtClean="0"/>
              <a:t> Linux running</a:t>
            </a:r>
            <a:br>
              <a:rPr lang="en-US" dirty="0" smtClean="0"/>
            </a:br>
            <a:r>
              <a:rPr lang="en-US" dirty="0" smtClean="0"/>
              <a:t>on Intel Aero Compute Board</a:t>
            </a:r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40056" y="3206716"/>
            <a:ext cx="4295274" cy="64633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PX4 or </a:t>
            </a:r>
            <a:r>
              <a:rPr lang="en-US" dirty="0" err="1" smtClean="0"/>
              <a:t>Ardupilot</a:t>
            </a:r>
            <a:r>
              <a:rPr lang="en-US" dirty="0" smtClean="0"/>
              <a:t> running</a:t>
            </a:r>
            <a:br>
              <a:rPr lang="en-US" dirty="0" smtClean="0"/>
            </a:br>
            <a:r>
              <a:rPr lang="en-US" dirty="0" smtClean="0"/>
              <a:t>on Intel Aero Flight Controller</a:t>
            </a:r>
          </a:p>
        </p:txBody>
      </p:sp>
      <p:sp>
        <p:nvSpPr>
          <p:cNvPr id="7" name="Up-Down Arrow 6"/>
          <p:cNvSpPr/>
          <p:nvPr/>
        </p:nvSpPr>
        <p:spPr>
          <a:xfrm>
            <a:off x="8029230" y="2385081"/>
            <a:ext cx="405995" cy="814145"/>
          </a:xfrm>
          <a:prstGeom prst="up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325237" y="2564456"/>
            <a:ext cx="1424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Serial</a:t>
            </a:r>
            <a:br>
              <a:rPr lang="en-US" sz="1200" dirty="0" smtClean="0"/>
            </a:br>
            <a:r>
              <a:rPr lang="en-US" sz="1200" dirty="0" smtClean="0"/>
              <a:t>Port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7820530" y="1185840"/>
            <a:ext cx="1311944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MAVLINK</a:t>
            </a:r>
            <a:br>
              <a:rPr lang="en-US" dirty="0" smtClean="0"/>
            </a:br>
            <a:r>
              <a:rPr lang="en-US" dirty="0" smtClean="0"/>
              <a:t>Proxy</a:t>
            </a:r>
          </a:p>
          <a:p>
            <a:pPr algn="ctr"/>
            <a:endParaRPr lang="en-US" dirty="0"/>
          </a:p>
        </p:txBody>
      </p:sp>
      <p:sp>
        <p:nvSpPr>
          <p:cNvPr id="13" name="Up-Down Arrow 12"/>
          <p:cNvSpPr/>
          <p:nvPr/>
        </p:nvSpPr>
        <p:spPr>
          <a:xfrm rot="16200000">
            <a:off x="9366480" y="1254623"/>
            <a:ext cx="229317" cy="657791"/>
          </a:xfrm>
          <a:prstGeom prst="up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9829803" y="1184752"/>
            <a:ext cx="1909011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Drone Software</a:t>
            </a:r>
            <a:br>
              <a:rPr lang="en-US" dirty="0" smtClean="0"/>
            </a:br>
            <a:r>
              <a:rPr lang="en-US" dirty="0" smtClean="0"/>
              <a:t>running on </a:t>
            </a:r>
            <a:r>
              <a:rPr lang="en-US" dirty="0" err="1" smtClean="0"/>
              <a:t>Yocto</a:t>
            </a:r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242558" y="1672218"/>
            <a:ext cx="2051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Local</a:t>
            </a:r>
            <a:br>
              <a:rPr lang="en-US" sz="1200" smtClean="0"/>
            </a:br>
            <a:r>
              <a:rPr lang="en-US" sz="1200" smtClean="0"/>
              <a:t>Port</a:t>
            </a:r>
            <a:br>
              <a:rPr lang="en-US" sz="1200" smtClean="0"/>
            </a:br>
            <a:r>
              <a:rPr lang="en-US" sz="1200" smtClean="0"/>
              <a:t>5760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4509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Python-MAVLINK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19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in Python-MAVLINK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While connected as root on Intel Aero, Aero being connected to Internet:</a:t>
            </a:r>
          </a:p>
          <a:p>
            <a:pPr marL="0" indent="0">
              <a:buNone/>
            </a:pPr>
            <a:r>
              <a:rPr lang="en-US" dirty="0" smtClean="0"/>
              <a:t>Get the code from Intel’s </a:t>
            </a:r>
            <a:r>
              <a:rPr lang="en-US" dirty="0" err="1" smtClean="0"/>
              <a:t>github</a:t>
            </a:r>
            <a:r>
              <a:rPr lang="en-US" dirty="0" smtClean="0"/>
              <a:t> repository:</a:t>
            </a:r>
            <a:br>
              <a:rPr lang="en-US" dirty="0" smtClean="0"/>
            </a:br>
            <a:r>
              <a:rPr lang="en-US" dirty="0" err="1" smtClean="0">
                <a:solidFill>
                  <a:schemeClr val="accent2"/>
                </a:solidFill>
              </a:rPr>
              <a:t>git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clone https://</a:t>
            </a:r>
            <a:r>
              <a:rPr lang="en-US" dirty="0" err="1" smtClean="0">
                <a:solidFill>
                  <a:schemeClr val="accent2"/>
                </a:solidFill>
              </a:rPr>
              <a:t>github.com</a:t>
            </a:r>
            <a:r>
              <a:rPr lang="en-US" dirty="0" smtClean="0">
                <a:solidFill>
                  <a:schemeClr val="accent2"/>
                </a:solidFill>
              </a:rPr>
              <a:t>/01org/</a:t>
            </a:r>
            <a:r>
              <a:rPr lang="en-US" dirty="0" err="1" smtClean="0">
                <a:solidFill>
                  <a:schemeClr val="accent2"/>
                </a:solidFill>
              </a:rPr>
              <a:t>mavlink-router.git</a:t>
            </a:r>
            <a:r>
              <a:rPr lang="en-US" dirty="0">
                <a:solidFill>
                  <a:schemeClr val="accent2"/>
                </a:solidFill>
              </a:rPr>
              <a:t/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cd </a:t>
            </a:r>
            <a:r>
              <a:rPr lang="en-US" dirty="0" err="1" smtClean="0">
                <a:solidFill>
                  <a:schemeClr val="accent2"/>
                </a:solidFill>
              </a:rPr>
              <a:t>mavlink</a:t>
            </a:r>
            <a:r>
              <a:rPr lang="en-US" dirty="0" smtClean="0">
                <a:solidFill>
                  <a:schemeClr val="accent2"/>
                </a:solidFill>
              </a:rPr>
              <a:t>-router/</a:t>
            </a:r>
            <a:endParaRPr lang="en-US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dirty="0" smtClean="0"/>
              <a:t>and execute a simple example:</a:t>
            </a:r>
            <a:br>
              <a:rPr lang="en-US" dirty="0" smtClean="0"/>
            </a:br>
            <a:r>
              <a:rPr lang="en-US" dirty="0" smtClean="0">
                <a:solidFill>
                  <a:schemeClr val="accent2"/>
                </a:solidFill>
              </a:rPr>
              <a:t>python examples/heartbeat-print-</a:t>
            </a:r>
            <a:r>
              <a:rPr lang="en-US" dirty="0" err="1" smtClean="0">
                <a:solidFill>
                  <a:schemeClr val="accent2"/>
                </a:solidFill>
              </a:rPr>
              <a:t>tcp.py</a:t>
            </a:r>
            <a:r>
              <a:rPr lang="en-US" dirty="0" smtClean="0">
                <a:solidFill>
                  <a:schemeClr val="accent2"/>
                </a:solidFill>
              </a:rPr>
              <a:t> 127.0.0.1:5760 </a:t>
            </a:r>
          </a:p>
          <a:p>
            <a:pPr marL="0" indent="0">
              <a:buNone/>
            </a:pPr>
            <a:r>
              <a:rPr lang="en-US" dirty="0" smtClean="0"/>
              <a:t>you’ll see messages like:</a:t>
            </a:r>
            <a:br>
              <a:rPr lang="en-US" dirty="0" smtClean="0"/>
            </a:br>
            <a:r>
              <a:rPr lang="en-US" dirty="0" smtClean="0">
                <a:solidFill>
                  <a:srgbClr val="00B050"/>
                </a:solidFill>
              </a:rPr>
              <a:t>HEARTBEAT {type : 2, autopilot : 12, </a:t>
            </a:r>
            <a:r>
              <a:rPr lang="en-US" dirty="0" err="1" smtClean="0">
                <a:solidFill>
                  <a:srgbClr val="00B050"/>
                </a:solidFill>
              </a:rPr>
              <a:t>base_mode</a:t>
            </a:r>
            <a:r>
              <a:rPr lang="en-US" dirty="0" smtClean="0">
                <a:solidFill>
                  <a:srgbClr val="00B050"/>
                </a:solidFill>
              </a:rPr>
              <a:t> : 29, </a:t>
            </a:r>
            <a:r>
              <a:rPr lang="en-US" dirty="0" err="1" smtClean="0">
                <a:solidFill>
                  <a:srgbClr val="00B050"/>
                </a:solidFill>
              </a:rPr>
              <a:t>custom_mode</a:t>
            </a:r>
            <a:r>
              <a:rPr lang="en-US" dirty="0" smtClean="0">
                <a:solidFill>
                  <a:srgbClr val="00B050"/>
                </a:solidFill>
              </a:rPr>
              <a:t> : 84148224, </a:t>
            </a:r>
            <a:r>
              <a:rPr lang="en-US" dirty="0" err="1" smtClean="0">
                <a:solidFill>
                  <a:srgbClr val="00B050"/>
                </a:solidFill>
              </a:rPr>
              <a:t>system_status</a:t>
            </a:r>
            <a:r>
              <a:rPr lang="en-US" dirty="0" smtClean="0">
                <a:solidFill>
                  <a:srgbClr val="00B050"/>
                </a:solidFill>
              </a:rPr>
              <a:t> : 3, </a:t>
            </a:r>
            <a:r>
              <a:rPr lang="en-US" dirty="0" err="1" smtClean="0">
                <a:solidFill>
                  <a:srgbClr val="00B050"/>
                </a:solidFill>
              </a:rPr>
              <a:t>mavlink_version</a:t>
            </a:r>
            <a:r>
              <a:rPr lang="en-US" dirty="0" smtClean="0">
                <a:solidFill>
                  <a:srgbClr val="00B050"/>
                </a:solidFill>
              </a:rPr>
              <a:t> : 3}</a:t>
            </a:r>
            <a:br>
              <a:rPr lang="en-US" dirty="0" smtClean="0">
                <a:solidFill>
                  <a:srgbClr val="00B050"/>
                </a:solidFill>
              </a:rPr>
            </a:br>
            <a:r>
              <a:rPr lang="en-US" dirty="0" smtClean="0">
                <a:solidFill>
                  <a:srgbClr val="00B050"/>
                </a:solidFill>
              </a:rPr>
              <a:t>HEARTBEAT {type : 2, autopilot : 12, </a:t>
            </a:r>
            <a:r>
              <a:rPr lang="en-US" dirty="0" err="1" smtClean="0">
                <a:solidFill>
                  <a:srgbClr val="00B050"/>
                </a:solidFill>
              </a:rPr>
              <a:t>base_mode</a:t>
            </a:r>
            <a:r>
              <a:rPr lang="en-US" dirty="0" smtClean="0">
                <a:solidFill>
                  <a:srgbClr val="00B050"/>
                </a:solidFill>
              </a:rPr>
              <a:t> : 29, </a:t>
            </a:r>
            <a:r>
              <a:rPr lang="en-US" dirty="0" err="1" smtClean="0">
                <a:solidFill>
                  <a:srgbClr val="00B050"/>
                </a:solidFill>
              </a:rPr>
              <a:t>custom_mode</a:t>
            </a:r>
            <a:r>
              <a:rPr lang="en-US" dirty="0" smtClean="0">
                <a:solidFill>
                  <a:srgbClr val="00B050"/>
                </a:solidFill>
              </a:rPr>
              <a:t> : 84148224, </a:t>
            </a:r>
            <a:r>
              <a:rPr lang="en-US" dirty="0" err="1" smtClean="0">
                <a:solidFill>
                  <a:srgbClr val="00B050"/>
                </a:solidFill>
              </a:rPr>
              <a:t>system_status</a:t>
            </a:r>
            <a:r>
              <a:rPr lang="en-US" dirty="0" smtClean="0">
                <a:solidFill>
                  <a:srgbClr val="00B050"/>
                </a:solidFill>
              </a:rPr>
              <a:t> : 3, </a:t>
            </a:r>
            <a:r>
              <a:rPr lang="en-US" dirty="0" err="1" smtClean="0">
                <a:solidFill>
                  <a:srgbClr val="00B050"/>
                </a:solidFill>
              </a:rPr>
              <a:t>mavlink_version</a:t>
            </a:r>
            <a:r>
              <a:rPr lang="en-US" dirty="0" smtClean="0">
                <a:solidFill>
                  <a:srgbClr val="00B050"/>
                </a:solidFill>
              </a:rPr>
              <a:t> : 3}</a:t>
            </a:r>
          </a:p>
          <a:p>
            <a:pPr marL="0" indent="0">
              <a:buNone/>
            </a:pPr>
            <a:endParaRPr lang="en-US" dirty="0" smtClean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70C0"/>
                </a:solidFill>
              </a:rPr>
              <a:t>You’re connected to the flight controller!</a:t>
            </a:r>
          </a:p>
        </p:txBody>
      </p:sp>
    </p:spTree>
    <p:extLst>
      <p:ext uri="{BB962C8B-B14F-4D97-AF65-F5344CB8AC3E}">
        <p14:creationId xmlns:p14="http://schemas.microsoft.com/office/powerpoint/2010/main" val="1412039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in Python-MAVLINK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We’re using the </a:t>
            </a:r>
            <a:r>
              <a:rPr lang="en-US" dirty="0" err="1" smtClean="0"/>
              <a:t>mavlink</a:t>
            </a:r>
            <a:r>
              <a:rPr lang="en-US" dirty="0" smtClean="0"/>
              <a:t> library in Python: </a:t>
            </a:r>
            <a:r>
              <a:rPr lang="en-US" b="1" dirty="0" err="1" smtClean="0">
                <a:solidFill>
                  <a:srgbClr val="0070C0"/>
                </a:solidFill>
              </a:rPr>
              <a:t>pymavlink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(already installed)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import </a:t>
            </a:r>
            <a:r>
              <a:rPr lang="en-US" dirty="0" err="1">
                <a:solidFill>
                  <a:schemeClr val="accent2"/>
                </a:solidFill>
              </a:rPr>
              <a:t>pymavlink.mavutil</a:t>
            </a:r>
            <a:r>
              <a:rPr lang="en-US" dirty="0">
                <a:solidFill>
                  <a:schemeClr val="accent2"/>
                </a:solidFill>
              </a:rPr>
              <a:t> as </a:t>
            </a:r>
            <a:r>
              <a:rPr lang="en-US" dirty="0" err="1" smtClean="0">
                <a:solidFill>
                  <a:schemeClr val="accent2"/>
                </a:solidFill>
              </a:rPr>
              <a:t>mavutil</a:t>
            </a:r>
            <a:r>
              <a:rPr lang="en-US" dirty="0" smtClean="0">
                <a:solidFill>
                  <a:schemeClr val="accent2"/>
                </a:solidFill>
              </a:rPr>
              <a:t/>
            </a:r>
            <a:br>
              <a:rPr lang="en-US" dirty="0" smtClean="0">
                <a:solidFill>
                  <a:schemeClr val="accent2"/>
                </a:solidFill>
              </a:rPr>
            </a:br>
            <a:endParaRPr lang="en-US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dirty="0" smtClean="0"/>
              <a:t>We’re connected to the local IP with a </a:t>
            </a:r>
            <a:r>
              <a:rPr lang="en-US" b="1" dirty="0" err="1" smtClean="0">
                <a:solidFill>
                  <a:srgbClr val="0070C0"/>
                </a:solidFill>
              </a:rPr>
              <a:t>tcp</a:t>
            </a:r>
            <a:r>
              <a:rPr lang="en-US" b="1" dirty="0" smtClean="0">
                <a:solidFill>
                  <a:srgbClr val="0070C0"/>
                </a:solidFill>
              </a:rPr>
              <a:t> socket on port 5760 </a:t>
            </a:r>
            <a:r>
              <a:rPr lang="en-US" dirty="0" smtClean="0"/>
              <a:t>(I’m replacing </a:t>
            </a:r>
            <a:r>
              <a:rPr lang="en-US" dirty="0" err="1"/>
              <a:t>sys.argv</a:t>
            </a:r>
            <a:r>
              <a:rPr lang="en-US" dirty="0"/>
              <a:t>[1</a:t>
            </a:r>
            <a:r>
              <a:rPr lang="en-US" dirty="0" smtClean="0"/>
              <a:t>] by it’s value):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2"/>
                </a:solidFill>
              </a:rPr>
              <a:t>mav</a:t>
            </a:r>
            <a:r>
              <a:rPr lang="en-US" dirty="0">
                <a:solidFill>
                  <a:schemeClr val="accent2"/>
                </a:solidFill>
              </a:rPr>
              <a:t> = </a:t>
            </a:r>
            <a:r>
              <a:rPr lang="en-US" dirty="0" err="1">
                <a:solidFill>
                  <a:schemeClr val="accent2"/>
                </a:solidFill>
              </a:rPr>
              <a:t>mavutil.mavlink_connection</a:t>
            </a:r>
            <a:r>
              <a:rPr lang="en-US" dirty="0">
                <a:solidFill>
                  <a:schemeClr val="accent2"/>
                </a:solidFill>
              </a:rPr>
              <a:t>(</a:t>
            </a:r>
            <a:r>
              <a:rPr lang="en-US" dirty="0" smtClean="0">
                <a:solidFill>
                  <a:schemeClr val="accent2"/>
                </a:solidFill>
              </a:rPr>
              <a:t>'tcp:127.0.0.1:5760')</a:t>
            </a:r>
            <a:br>
              <a:rPr lang="en-US" dirty="0" smtClean="0">
                <a:solidFill>
                  <a:schemeClr val="accent2"/>
                </a:solidFill>
              </a:rPr>
            </a:br>
            <a:endParaRPr lang="en-US" dirty="0" smtClean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en-US" dirty="0" smtClean="0"/>
              <a:t>Waiting for </a:t>
            </a:r>
            <a:r>
              <a:rPr lang="en-US" b="1" dirty="0" smtClean="0">
                <a:solidFill>
                  <a:srgbClr val="0070C0"/>
                </a:solidFill>
              </a:rPr>
              <a:t>heartbeat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2"/>
                </a:solidFill>
              </a:rPr>
              <a:t>mav.wait_heartbeat</a:t>
            </a:r>
            <a:r>
              <a:rPr lang="en-US" dirty="0" smtClean="0">
                <a:solidFill>
                  <a:schemeClr val="accent2"/>
                </a:solidFill>
              </a:rPr>
              <a:t>()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0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Arming Motors in Python-MAVLINK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IMPORTANT: REMOVE THE PROPELLERS FROM THE MOTORS FIRST</a:t>
            </a:r>
          </a:p>
          <a:p>
            <a:pPr marL="0" indent="0">
              <a:buNone/>
            </a:pPr>
            <a:r>
              <a:rPr lang="en-US" dirty="0" smtClean="0"/>
              <a:t>Edit the previous file </a:t>
            </a:r>
            <a:r>
              <a:rPr lang="en-US" dirty="0" smtClean="0">
                <a:solidFill>
                  <a:schemeClr val="accent2"/>
                </a:solidFill>
              </a:rPr>
              <a:t>heartbeat-print-</a:t>
            </a:r>
            <a:r>
              <a:rPr lang="en-US" dirty="0" err="1" smtClean="0">
                <a:solidFill>
                  <a:schemeClr val="accent2"/>
                </a:solidFill>
              </a:rPr>
              <a:t>tcp.py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add “</a:t>
            </a:r>
            <a:r>
              <a:rPr lang="en-US" dirty="0" smtClean="0">
                <a:solidFill>
                  <a:schemeClr val="accent2"/>
                </a:solidFill>
              </a:rPr>
              <a:t>import time</a:t>
            </a:r>
            <a:r>
              <a:rPr lang="en-US" dirty="0" smtClean="0"/>
              <a:t>” to the required imports,</a:t>
            </a:r>
            <a:br>
              <a:rPr lang="en-US" dirty="0" smtClean="0"/>
            </a:br>
            <a:r>
              <a:rPr lang="en-US" dirty="0" smtClean="0"/>
              <a:t>then add after the </a:t>
            </a:r>
            <a:r>
              <a:rPr lang="en-US" dirty="0" err="1" smtClean="0">
                <a:solidFill>
                  <a:schemeClr val="accent2"/>
                </a:solidFill>
              </a:rPr>
              <a:t>wait_heartbeat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the 2 following lines: ARM and DISARM</a:t>
            </a:r>
            <a:br>
              <a:rPr lang="en-US" dirty="0" smtClean="0"/>
            </a:br>
            <a:r>
              <a:rPr lang="en-US" dirty="0" err="1" smtClean="0">
                <a:solidFill>
                  <a:schemeClr val="accent2"/>
                </a:solidFill>
              </a:rPr>
              <a:t>mav.mav.command_long_send</a:t>
            </a:r>
            <a:r>
              <a:rPr lang="en-US" dirty="0" smtClean="0">
                <a:solidFill>
                  <a:schemeClr val="accent2"/>
                </a:solidFill>
              </a:rPr>
              <a:t>(</a:t>
            </a:r>
            <a:r>
              <a:rPr lang="en-US" dirty="0" err="1" smtClean="0">
                <a:solidFill>
                  <a:schemeClr val="accent2"/>
                </a:solidFill>
              </a:rPr>
              <a:t>mav.target_system</a:t>
            </a:r>
            <a:r>
              <a:rPr lang="en-US" dirty="0" smtClean="0">
                <a:solidFill>
                  <a:schemeClr val="accent2"/>
                </a:solidFill>
              </a:rPr>
              <a:t>, </a:t>
            </a:r>
            <a:r>
              <a:rPr lang="en-US" dirty="0" err="1" smtClean="0">
                <a:solidFill>
                  <a:schemeClr val="accent2"/>
                </a:solidFill>
              </a:rPr>
              <a:t>mav.target_component</a:t>
            </a:r>
            <a:r>
              <a:rPr lang="en-US" dirty="0" smtClean="0">
                <a:solidFill>
                  <a:schemeClr val="accent2"/>
                </a:solidFill>
              </a:rPr>
              <a:t>, </a:t>
            </a:r>
            <a:r>
              <a:rPr lang="mr-IN" dirty="0" smtClean="0">
                <a:solidFill>
                  <a:schemeClr val="accent2"/>
                </a:solidFill>
              </a:rPr>
              <a:t>mavutil.mavlink.MAV_CMD_COMPONENT_ARM_DISARM,0,1,0,0,0,0,0,0)</a:t>
            </a:r>
            <a:r>
              <a:rPr lang="en-US" dirty="0">
                <a:solidFill>
                  <a:schemeClr val="accent2"/>
                </a:solidFill>
              </a:rPr>
              <a:t/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time.sleep</a:t>
            </a:r>
            <a:r>
              <a:rPr lang="en-US" dirty="0" smtClean="0">
                <a:solidFill>
                  <a:schemeClr val="accent2"/>
                </a:solidFill>
              </a:rPr>
              <a:t>(5)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err="1" smtClean="0">
                <a:solidFill>
                  <a:schemeClr val="accent2"/>
                </a:solidFill>
              </a:rPr>
              <a:t>mav.mav.command_long_send</a:t>
            </a:r>
            <a:r>
              <a:rPr lang="en-US" dirty="0" smtClean="0">
                <a:solidFill>
                  <a:schemeClr val="accent2"/>
                </a:solidFill>
              </a:rPr>
              <a:t>(</a:t>
            </a:r>
            <a:r>
              <a:rPr lang="en-US" dirty="0" err="1" smtClean="0">
                <a:solidFill>
                  <a:schemeClr val="accent2"/>
                </a:solidFill>
              </a:rPr>
              <a:t>mav.target_system</a:t>
            </a:r>
            <a:r>
              <a:rPr lang="en-US" dirty="0" smtClean="0">
                <a:solidFill>
                  <a:schemeClr val="accent2"/>
                </a:solidFill>
              </a:rPr>
              <a:t>, </a:t>
            </a:r>
            <a:r>
              <a:rPr lang="en-US" dirty="0" err="1" smtClean="0">
                <a:solidFill>
                  <a:schemeClr val="accent2"/>
                </a:solidFill>
              </a:rPr>
              <a:t>mav.target_component</a:t>
            </a:r>
            <a:r>
              <a:rPr lang="en-US" dirty="0" smtClean="0">
                <a:solidFill>
                  <a:schemeClr val="accent2"/>
                </a:solidFill>
              </a:rPr>
              <a:t>,</a:t>
            </a:r>
            <a:r>
              <a:rPr lang="mr-IN" dirty="0" smtClean="0">
                <a:solidFill>
                  <a:schemeClr val="accent2"/>
                </a:solidFill>
              </a:rPr>
              <a:t> </a:t>
            </a:r>
            <a:r>
              <a:rPr lang="mr-IN" dirty="0" smtClean="0">
                <a:solidFill>
                  <a:schemeClr val="accent2"/>
                </a:solidFill>
              </a:rPr>
              <a:t>mavutil.mavlink.MAV_CMD_COMPONENT_ARM_DISARM,0,</a:t>
            </a:r>
            <a:r>
              <a:rPr lang="en-US" dirty="0" smtClean="0">
                <a:solidFill>
                  <a:schemeClr val="accent2"/>
                </a:solidFill>
              </a:rPr>
              <a:t>0</a:t>
            </a:r>
            <a:r>
              <a:rPr lang="mr-IN" dirty="0" smtClean="0">
                <a:solidFill>
                  <a:schemeClr val="accent2"/>
                </a:solidFill>
              </a:rPr>
              <a:t>,0,0,0,0,0,0</a:t>
            </a:r>
            <a:r>
              <a:rPr lang="mr-IN" dirty="0" smtClean="0">
                <a:solidFill>
                  <a:schemeClr val="accent2"/>
                </a:solidFill>
              </a:rPr>
              <a:t>)</a:t>
            </a:r>
            <a:endParaRPr lang="en-US" dirty="0" smtClean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rgbClr val="0070C0"/>
                </a:solidFill>
              </a:rPr>
              <a:t>You’re </a:t>
            </a:r>
            <a:r>
              <a:rPr lang="en-US" b="1" dirty="0" smtClean="0">
                <a:solidFill>
                  <a:srgbClr val="0070C0"/>
                </a:solidFill>
              </a:rPr>
              <a:t>spinning the motors for 5 seconds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195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Summary of Python-MAVLINK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Summary:</a:t>
            </a:r>
          </a:p>
          <a:p>
            <a:pPr>
              <a:buFontTx/>
              <a:buChar char="-"/>
            </a:pPr>
            <a:r>
              <a:rPr lang="en-US" dirty="0" smtClean="0"/>
              <a:t>Use </a:t>
            </a:r>
            <a:r>
              <a:rPr lang="en-US" b="1" dirty="0" smtClean="0">
                <a:solidFill>
                  <a:srgbClr val="0070C0"/>
                </a:solidFill>
              </a:rPr>
              <a:t>TCP</a:t>
            </a:r>
            <a:r>
              <a:rPr lang="en-US" dirty="0" smtClean="0"/>
              <a:t> sockets on port </a:t>
            </a:r>
            <a:r>
              <a:rPr lang="en-US" b="1" dirty="0" smtClean="0">
                <a:solidFill>
                  <a:srgbClr val="0070C0"/>
                </a:solidFill>
              </a:rPr>
              <a:t>5760</a:t>
            </a:r>
          </a:p>
          <a:p>
            <a:pPr>
              <a:buFontTx/>
              <a:buChar char="-"/>
            </a:pPr>
            <a:r>
              <a:rPr lang="en-US" dirty="0" smtClean="0"/>
              <a:t>After the initial connection, wait for the first </a:t>
            </a:r>
            <a:r>
              <a:rPr lang="en-US" b="1" dirty="0" smtClean="0">
                <a:solidFill>
                  <a:srgbClr val="0070C0"/>
                </a:solidFill>
              </a:rPr>
              <a:t>heartbeat</a:t>
            </a:r>
          </a:p>
          <a:p>
            <a:pPr>
              <a:buFontTx/>
              <a:buChar char="-"/>
            </a:pPr>
            <a:r>
              <a:rPr lang="en-US" dirty="0" smtClean="0"/>
              <a:t>In MAVLINK, messages are </a:t>
            </a:r>
            <a:r>
              <a:rPr lang="en-US" dirty="0" err="1" smtClean="0"/>
              <a:t>endoded</a:t>
            </a:r>
            <a:r>
              <a:rPr lang="en-US" dirty="0" smtClean="0"/>
              <a:t> as </a:t>
            </a:r>
            <a:r>
              <a:rPr lang="en-US" b="1" dirty="0" smtClean="0">
                <a:solidFill>
                  <a:srgbClr val="0070C0"/>
                </a:solidFill>
              </a:rPr>
              <a:t>frames</a:t>
            </a:r>
          </a:p>
          <a:p>
            <a:pPr>
              <a:buFontTx/>
              <a:buChar char="-"/>
            </a:pPr>
            <a:r>
              <a:rPr lang="en-US" dirty="0" smtClean="0"/>
              <a:t>Frames have names: </a:t>
            </a:r>
            <a:r>
              <a:rPr lang="mr-IN" dirty="0" smtClean="0">
                <a:solidFill>
                  <a:schemeClr val="accent2"/>
                </a:solidFill>
              </a:rPr>
              <a:t>MAV_CMD_COMPONENT_ARM_DISARM</a:t>
            </a: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And arguments (here it’s </a:t>
            </a:r>
            <a:r>
              <a:rPr lang="en-US" dirty="0" smtClean="0">
                <a:solidFill>
                  <a:schemeClr val="accent2"/>
                </a:solidFill>
              </a:rPr>
              <a:t>1</a:t>
            </a:r>
            <a:r>
              <a:rPr lang="en-US" dirty="0" smtClean="0"/>
              <a:t> for ARM, </a:t>
            </a:r>
            <a:r>
              <a:rPr lang="en-US" dirty="0" smtClean="0">
                <a:solidFill>
                  <a:schemeClr val="accent2"/>
                </a:solidFill>
              </a:rPr>
              <a:t>0</a:t>
            </a:r>
            <a:r>
              <a:rPr lang="en-US" dirty="0" smtClean="0"/>
              <a:t> for DISARM)</a:t>
            </a:r>
          </a:p>
          <a:p>
            <a:pPr>
              <a:buFontTx/>
              <a:buChar char="-"/>
            </a:pPr>
            <a:r>
              <a:rPr lang="en-US" dirty="0" smtClean="0"/>
              <a:t>The MAVLINK library is </a:t>
            </a:r>
            <a:r>
              <a:rPr lang="en-US" b="1" dirty="0" smtClean="0">
                <a:solidFill>
                  <a:srgbClr val="0070C0"/>
                </a:solidFill>
              </a:rPr>
              <a:t>easy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to use</a:t>
            </a:r>
          </a:p>
          <a:p>
            <a:pPr>
              <a:buFontTx/>
              <a:buChar char="-"/>
            </a:pPr>
            <a:r>
              <a:rPr lang="en-US" dirty="0" smtClean="0"/>
              <a:t>There’s </a:t>
            </a:r>
            <a:r>
              <a:rPr lang="en-US" b="1" dirty="0" smtClean="0">
                <a:solidFill>
                  <a:srgbClr val="0070C0"/>
                </a:solidFill>
              </a:rPr>
              <a:t>interfaces </a:t>
            </a:r>
            <a:r>
              <a:rPr lang="en-US" dirty="0" smtClean="0"/>
              <a:t>for Python but also other languages</a:t>
            </a:r>
          </a:p>
        </p:txBody>
      </p:sp>
    </p:spTree>
    <p:extLst>
      <p:ext uri="{BB962C8B-B14F-4D97-AF65-F5344CB8AC3E}">
        <p14:creationId xmlns:p14="http://schemas.microsoft.com/office/powerpoint/2010/main" val="355362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Hello World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Python-</a:t>
            </a:r>
            <a:r>
              <a:rPr lang="en-US" dirty="0" err="1" smtClean="0">
                <a:solidFill>
                  <a:srgbClr val="0070C0"/>
                </a:solidFill>
              </a:rPr>
              <a:t>DroneKit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829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DroneKit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It’s important to know the basics of MAVLINK,</a:t>
            </a:r>
            <a:br>
              <a:rPr lang="en-US" dirty="0" smtClean="0"/>
            </a:br>
            <a:r>
              <a:rPr lang="en-US" dirty="0" smtClean="0"/>
              <a:t>as it the base of all communications with the Flight Controllers.</a:t>
            </a:r>
          </a:p>
          <a:p>
            <a:pPr marL="0" indent="0">
              <a:buNone/>
            </a:pPr>
            <a:r>
              <a:rPr lang="en-US" dirty="0" smtClean="0"/>
              <a:t>But coding frames with python-</a:t>
            </a:r>
            <a:r>
              <a:rPr lang="en-US" dirty="0" err="1" smtClean="0"/>
              <a:t>mavlink</a:t>
            </a:r>
            <a:r>
              <a:rPr lang="en-US" dirty="0" smtClean="0"/>
              <a:t> is not developer friendly.</a:t>
            </a:r>
          </a:p>
          <a:p>
            <a:pPr marL="0" indent="0">
              <a:buNone/>
            </a:pPr>
            <a:r>
              <a:rPr lang="en-US" dirty="0" err="1" smtClean="0"/>
              <a:t>DroneKit</a:t>
            </a:r>
            <a:r>
              <a:rPr lang="en-US" dirty="0" smtClean="0"/>
              <a:t>, developed by </a:t>
            </a:r>
            <a:r>
              <a:rPr lang="en-US" dirty="0"/>
              <a:t>3D Robotics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http://3drobotics.com</a:t>
            </a:r>
            <a:r>
              <a:rPr lang="en-US" dirty="0" smtClean="0"/>
              <a:t>),</a:t>
            </a:r>
            <a:br>
              <a:rPr lang="en-US" dirty="0" smtClean="0"/>
            </a:br>
            <a:r>
              <a:rPr lang="en-US" dirty="0" smtClean="0"/>
              <a:t>is one of the friendly python abstractions available </a:t>
            </a:r>
            <a:r>
              <a:rPr lang="en-US" dirty="0"/>
              <a:t>under Apache v2 </a:t>
            </a:r>
            <a:r>
              <a:rPr lang="en-US" dirty="0" err="1"/>
              <a:t>Licence</a:t>
            </a:r>
            <a:r>
              <a:rPr lang="en-US" dirty="0"/>
              <a:t> :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python.dronekit.io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To install on Intel Aero: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p</a:t>
            </a:r>
            <a:r>
              <a:rPr lang="en-US" dirty="0" smtClean="0">
                <a:solidFill>
                  <a:schemeClr val="accent2"/>
                </a:solidFill>
              </a:rPr>
              <a:t>ip install </a:t>
            </a:r>
            <a:r>
              <a:rPr lang="en-US" dirty="0" err="1" smtClean="0">
                <a:solidFill>
                  <a:schemeClr val="accent2"/>
                </a:solidFill>
              </a:rPr>
              <a:t>dronekit</a:t>
            </a:r>
            <a:endParaRPr lang="en-US" dirty="0" smtClean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097" y="4323284"/>
            <a:ext cx="4434404" cy="232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97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2680</TotalTime>
  <Words>329</Words>
  <Application>Microsoft Macintosh PowerPoint</Application>
  <PresentationFormat>Widescreen</PresentationFormat>
  <Paragraphs>89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Mangal</vt:lpstr>
      <vt:lpstr>Office Theme</vt:lpstr>
      <vt:lpstr>Autonomous Drone Engineer D1 – Hello World – Motor Control</vt:lpstr>
      <vt:lpstr>Architecture Summary</vt:lpstr>
      <vt:lpstr>Hello World – Python-MAVLINK</vt:lpstr>
      <vt:lpstr>Hello World in Python-MAVLINK</vt:lpstr>
      <vt:lpstr>Hello World in Python-MAVLINK</vt:lpstr>
      <vt:lpstr>Arming Motors in Python-MAVLINK</vt:lpstr>
      <vt:lpstr>Summary of Python-MAVLINK</vt:lpstr>
      <vt:lpstr>Hello World – Python-DroneKit</vt:lpstr>
      <vt:lpstr>DroneKit</vt:lpstr>
      <vt:lpstr>Hello World in Python-DroneKit</vt:lpstr>
      <vt:lpstr>Summary of Python-DroneKit</vt:lpstr>
      <vt:lpstr>Hello World – Python-MAVProxy</vt:lpstr>
      <vt:lpstr>MAVProxy</vt:lpstr>
      <vt:lpstr>Hello World in Python-MAVProxy</vt:lpstr>
      <vt:lpstr>Summary of Python-MAVProxy</vt:lpstr>
      <vt:lpstr>Thanks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Guermonprez, Paul</dc:creator>
  <cp:lastModifiedBy>Microsoft Office User</cp:lastModifiedBy>
  <cp:revision>84</cp:revision>
  <dcterms:created xsi:type="dcterms:W3CDTF">2017-05-24T00:59:07Z</dcterms:created>
  <dcterms:modified xsi:type="dcterms:W3CDTF">2017-06-29T14:10:19Z</dcterms:modified>
</cp:coreProperties>
</file>

<file path=docProps/thumbnail.jpeg>
</file>